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 Poudyal" userId="fd330f09-1dd3-4692-8972-cc4f77e76df1" providerId="ADAL" clId="{F7FC35DF-14B3-4D34-A8DB-2F246CEFAA6B}"/>
    <pc:docChg chg="modSld">
      <pc:chgData name="Parth Poudyal" userId="fd330f09-1dd3-4692-8972-cc4f77e76df1" providerId="ADAL" clId="{F7FC35DF-14B3-4D34-A8DB-2F246CEFAA6B}" dt="2025-03-26T14:51:45.695" v="12" actId="1035"/>
      <pc:docMkLst>
        <pc:docMk/>
      </pc:docMkLst>
      <pc:sldChg chg="modSp mod">
        <pc:chgData name="Parth Poudyal" userId="fd330f09-1dd3-4692-8972-cc4f77e76df1" providerId="ADAL" clId="{F7FC35DF-14B3-4D34-A8DB-2F246CEFAA6B}" dt="2025-03-26T14:51:45.695" v="12" actId="1035"/>
        <pc:sldMkLst>
          <pc:docMk/>
          <pc:sldMk cId="0" sldId="271"/>
        </pc:sldMkLst>
        <pc:picChg chg="mod">
          <ac:chgData name="Parth Poudyal" userId="fd330f09-1dd3-4692-8972-cc4f77e76df1" providerId="ADAL" clId="{F7FC35DF-14B3-4D34-A8DB-2F246CEFAA6B}" dt="2025-03-26T14:51:45.695" v="12" actId="1035"/>
          <ac:picMkLst>
            <pc:docMk/>
            <pc:sldMk cId="0" sldId="271"/>
            <ac:picMk id="2" creationId="{00000000-0000-0000-0000-000000000000}"/>
          </ac:picMkLst>
        </pc:picChg>
      </pc:sldChg>
      <pc:sldChg chg="modSp mod">
        <pc:chgData name="Parth Poudyal" userId="fd330f09-1dd3-4692-8972-cc4f77e76df1" providerId="ADAL" clId="{F7FC35DF-14B3-4D34-A8DB-2F246CEFAA6B}" dt="2025-03-19T10:06:20.598" v="2" actId="14100"/>
        <pc:sldMkLst>
          <pc:docMk/>
          <pc:sldMk cId="0" sldId="272"/>
        </pc:sldMkLst>
        <pc:picChg chg="mod">
          <ac:chgData name="Parth Poudyal" userId="fd330f09-1dd3-4692-8972-cc4f77e76df1" providerId="ADAL" clId="{F7FC35DF-14B3-4D34-A8DB-2F246CEFAA6B}" dt="2025-03-19T10:06:20.598" v="2" actId="14100"/>
          <ac:picMkLst>
            <pc:docMk/>
            <pc:sldMk cId="0" sldId="272"/>
            <ac:picMk id="2" creationId="{00000000-0000-0000-0000-000000000000}"/>
          </ac:picMkLst>
        </pc:picChg>
      </pc:sldChg>
      <pc:sldChg chg="modSp mod">
        <pc:chgData name="Parth Poudyal" userId="fd330f09-1dd3-4692-8972-cc4f77e76df1" providerId="ADAL" clId="{F7FC35DF-14B3-4D34-A8DB-2F246CEFAA6B}" dt="2025-03-19T13:48:17.548" v="6" actId="1036"/>
        <pc:sldMkLst>
          <pc:docMk/>
          <pc:sldMk cId="0" sldId="273"/>
        </pc:sldMkLst>
        <pc:grpChg chg="mod">
          <ac:chgData name="Parth Poudyal" userId="fd330f09-1dd3-4692-8972-cc4f77e76df1" providerId="ADAL" clId="{F7FC35DF-14B3-4D34-A8DB-2F246CEFAA6B}" dt="2025-03-19T13:48:17.548" v="6" actId="1036"/>
          <ac:grpSpMkLst>
            <pc:docMk/>
            <pc:sldMk cId="0" sldId="273"/>
            <ac:grpSpMk id="2" creationId="{00000000-0000-0000-0000-000000000000}"/>
          </ac:grpSpMkLst>
        </pc:grpChg>
      </pc:sldChg>
      <pc:sldChg chg="modSp mod">
        <pc:chgData name="Parth Poudyal" userId="fd330f09-1dd3-4692-8972-cc4f77e76df1" providerId="ADAL" clId="{F7FC35DF-14B3-4D34-A8DB-2F246CEFAA6B}" dt="2025-03-20T03:41:54.070" v="10" actId="1038"/>
        <pc:sldMkLst>
          <pc:docMk/>
          <pc:sldMk cId="0" sldId="288"/>
        </pc:sldMkLst>
        <pc:picChg chg="mod">
          <ac:chgData name="Parth Poudyal" userId="fd330f09-1dd3-4692-8972-cc4f77e76df1" providerId="ADAL" clId="{F7FC35DF-14B3-4D34-A8DB-2F246CEFAA6B}" dt="2025-03-20T03:41:54.070" v="10" actId="1038"/>
          <ac:picMkLst>
            <pc:docMk/>
            <pc:sldMk cId="0" sldId="288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53025" y="2489072"/>
            <a:ext cx="188594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440" y="-31242"/>
            <a:ext cx="11534140" cy="89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Calibri Light"/>
                <a:cs typeface="Calibri Light"/>
              </a:rPr>
              <a:t>Unit </a:t>
            </a:r>
            <a:r>
              <a:rPr sz="6000" b="0" spc="-50" dirty="0">
                <a:latin typeface="Calibri Light"/>
                <a:cs typeface="Calibri Light"/>
              </a:rPr>
              <a:t>5</a:t>
            </a:r>
            <a:endParaRPr sz="6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4938" y="4007866"/>
            <a:ext cx="480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3D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Object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Representation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5017"/>
          <a:stretch>
            <a:fillRect/>
          </a:stretch>
        </p:blipFill>
        <p:spPr bwMode="auto">
          <a:xfrm>
            <a:off x="685800" y="1219200"/>
            <a:ext cx="90392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783" y="369890"/>
            <a:ext cx="10969271" cy="36179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452" y="490875"/>
            <a:ext cx="10802721" cy="59325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482" y="174641"/>
            <a:ext cx="10425625" cy="6422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55" y="99396"/>
            <a:ext cx="10939122" cy="11513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613" y="1394643"/>
            <a:ext cx="11470773" cy="54170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577" y="236231"/>
            <a:ext cx="11410072" cy="6348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079" y="161933"/>
            <a:ext cx="10650194" cy="65540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76200"/>
            <a:ext cx="10883505" cy="63995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272056"/>
            <a:ext cx="10594848" cy="50619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6" y="1097280"/>
            <a:ext cx="11506200" cy="5532120"/>
            <a:chOff x="531876" y="1004316"/>
            <a:chExt cx="11506200" cy="5532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263" y="1148253"/>
              <a:ext cx="10936960" cy="53878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76" y="1004316"/>
              <a:ext cx="11506200" cy="5638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0766" y="129921"/>
            <a:ext cx="1120838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9606915" algn="l"/>
              </a:tabLst>
            </a:pPr>
            <a:r>
              <a:rPr sz="1800" dirty="0"/>
              <a:t>Q.</a:t>
            </a:r>
            <a:r>
              <a:rPr sz="1800" spc="380" dirty="0"/>
              <a:t> </a:t>
            </a:r>
            <a:r>
              <a:rPr sz="1800" dirty="0"/>
              <a:t>Construct</a:t>
            </a:r>
            <a:r>
              <a:rPr sz="1800" spc="-40" dirty="0"/>
              <a:t> </a:t>
            </a:r>
            <a:r>
              <a:rPr sz="1800" dirty="0"/>
              <a:t>a</a:t>
            </a:r>
            <a:r>
              <a:rPr sz="1800" spc="-30" dirty="0"/>
              <a:t> </a:t>
            </a:r>
            <a:r>
              <a:rPr sz="1800" dirty="0"/>
              <a:t>natural</a:t>
            </a:r>
            <a:r>
              <a:rPr sz="1800" spc="-25" dirty="0"/>
              <a:t> </a:t>
            </a:r>
            <a:r>
              <a:rPr sz="1800" dirty="0"/>
              <a:t>cubic</a:t>
            </a:r>
            <a:r>
              <a:rPr sz="1800" spc="-35" dirty="0"/>
              <a:t> </a:t>
            </a:r>
            <a:r>
              <a:rPr sz="1800" dirty="0"/>
              <a:t>spline</a:t>
            </a:r>
            <a:r>
              <a:rPr sz="1800" spc="-65" dirty="0"/>
              <a:t> </a:t>
            </a:r>
            <a:r>
              <a:rPr sz="1800" dirty="0"/>
              <a:t>that</a:t>
            </a:r>
            <a:r>
              <a:rPr sz="1800" spc="-30" dirty="0"/>
              <a:t> </a:t>
            </a:r>
            <a:r>
              <a:rPr sz="1800" dirty="0"/>
              <a:t>passes</a:t>
            </a:r>
            <a:r>
              <a:rPr sz="1800" spc="-45" dirty="0"/>
              <a:t> </a:t>
            </a:r>
            <a:r>
              <a:rPr sz="1800" dirty="0"/>
              <a:t>through</a:t>
            </a:r>
            <a:r>
              <a:rPr sz="1800" spc="-35" dirty="0"/>
              <a:t> </a:t>
            </a:r>
            <a:r>
              <a:rPr sz="1800" dirty="0"/>
              <a:t>(1,</a:t>
            </a:r>
            <a:r>
              <a:rPr sz="1800" spc="-45" dirty="0"/>
              <a:t> </a:t>
            </a:r>
            <a:r>
              <a:rPr sz="1800" dirty="0"/>
              <a:t>2),</a:t>
            </a:r>
            <a:r>
              <a:rPr sz="1800" spc="-40" dirty="0"/>
              <a:t> </a:t>
            </a:r>
            <a:r>
              <a:rPr sz="1800" dirty="0"/>
              <a:t>(2,</a:t>
            </a:r>
            <a:r>
              <a:rPr sz="1800" spc="-45" dirty="0"/>
              <a:t> </a:t>
            </a:r>
            <a:r>
              <a:rPr sz="1800" dirty="0"/>
              <a:t>3)</a:t>
            </a:r>
            <a:r>
              <a:rPr sz="1800" spc="-50" dirty="0"/>
              <a:t> </a:t>
            </a:r>
            <a:r>
              <a:rPr sz="1800" dirty="0"/>
              <a:t>&amp;</a:t>
            </a:r>
            <a:r>
              <a:rPr sz="1800" spc="-35" dirty="0"/>
              <a:t> </a:t>
            </a:r>
            <a:r>
              <a:rPr sz="1800" dirty="0"/>
              <a:t>(3,</a:t>
            </a:r>
            <a:r>
              <a:rPr sz="1800" spc="-25" dirty="0"/>
              <a:t> </a:t>
            </a:r>
            <a:r>
              <a:rPr sz="1800" dirty="0"/>
              <a:t>5)</a:t>
            </a:r>
            <a:r>
              <a:rPr sz="1800" spc="-35" dirty="0"/>
              <a:t> </a:t>
            </a:r>
            <a:r>
              <a:rPr sz="1800" dirty="0"/>
              <a:t>having</a:t>
            </a:r>
            <a:r>
              <a:rPr sz="1800" spc="-30" dirty="0"/>
              <a:t> </a:t>
            </a:r>
            <a:r>
              <a:rPr sz="1800" spc="-10" dirty="0"/>
              <a:t>two</a:t>
            </a:r>
            <a:r>
              <a:rPr sz="1800" spc="-90" dirty="0"/>
              <a:t> </a:t>
            </a:r>
            <a:r>
              <a:rPr sz="1800" spc="-10" dirty="0"/>
              <a:t>segments</a:t>
            </a:r>
            <a:r>
              <a:rPr sz="1800" dirty="0"/>
              <a:t>	</a:t>
            </a:r>
            <a:r>
              <a:rPr sz="1800" b="0" spc="110" dirty="0">
                <a:latin typeface="Cambria Math"/>
                <a:cs typeface="Cambria Math"/>
              </a:rPr>
              <a:t>𝒇</a:t>
            </a:r>
            <a:r>
              <a:rPr sz="1950" b="0" spc="165" baseline="-12820" dirty="0">
                <a:latin typeface="Cambria Math"/>
                <a:cs typeface="Cambria Math"/>
              </a:rPr>
              <a:t>𝟎</a:t>
            </a:r>
            <a:r>
              <a:rPr sz="2775" b="0" spc="165" baseline="1501" dirty="0">
                <a:latin typeface="Arial MT"/>
                <a:cs typeface="Arial MT"/>
              </a:rPr>
              <a:t>(</a:t>
            </a:r>
            <a:r>
              <a:rPr sz="1800" b="0" spc="110" dirty="0">
                <a:latin typeface="Cambria Math"/>
                <a:cs typeface="Cambria Math"/>
              </a:rPr>
              <a:t>𝒙</a:t>
            </a:r>
            <a:r>
              <a:rPr sz="2775" b="0" spc="165" baseline="1501" dirty="0">
                <a:latin typeface="Arial MT"/>
                <a:cs typeface="Arial MT"/>
              </a:rPr>
              <a:t>)</a:t>
            </a:r>
            <a:r>
              <a:rPr sz="2775" b="0" spc="465" baseline="1501" dirty="0">
                <a:latin typeface="Arial MT"/>
                <a:cs typeface="Arial MT"/>
              </a:rPr>
              <a:t> </a:t>
            </a:r>
            <a:r>
              <a:rPr sz="1800" b="0" dirty="0">
                <a:latin typeface="Arial MT"/>
                <a:cs typeface="Arial MT"/>
              </a:rPr>
              <a:t>&amp;</a:t>
            </a:r>
            <a:r>
              <a:rPr sz="1800" b="0" spc="170" dirty="0">
                <a:latin typeface="Arial MT"/>
                <a:cs typeface="Arial MT"/>
              </a:rPr>
              <a:t> </a:t>
            </a:r>
            <a:r>
              <a:rPr sz="1800" b="0" spc="65" dirty="0">
                <a:latin typeface="Cambria Math"/>
                <a:cs typeface="Cambria Math"/>
              </a:rPr>
              <a:t>𝒇</a:t>
            </a:r>
            <a:r>
              <a:rPr sz="1950" b="0" spc="97" baseline="-12820" dirty="0">
                <a:latin typeface="Cambria Math"/>
                <a:cs typeface="Cambria Math"/>
              </a:rPr>
              <a:t>𝟏</a:t>
            </a:r>
            <a:r>
              <a:rPr sz="1800" b="0" spc="65" dirty="0">
                <a:latin typeface="Arial MT"/>
                <a:cs typeface="Arial MT"/>
              </a:rPr>
              <a:t>(</a:t>
            </a:r>
            <a:r>
              <a:rPr sz="1800" b="0" spc="65" dirty="0">
                <a:latin typeface="Cambria Math"/>
                <a:cs typeface="Cambria Math"/>
              </a:rPr>
              <a:t>𝒙</a:t>
            </a:r>
            <a:r>
              <a:rPr sz="1800" b="0" spc="65" dirty="0">
                <a:latin typeface="Arial MT"/>
                <a:cs typeface="Arial MT"/>
              </a:rPr>
              <a:t>)</a:t>
            </a:r>
            <a:r>
              <a:rPr sz="1800" spc="65" dirty="0"/>
              <a:t>.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474601"/>
            <a:ext cx="9753600" cy="63833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104" y="122920"/>
            <a:ext cx="7323975" cy="18334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014" y="3042523"/>
            <a:ext cx="8300569" cy="36913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66" y="2106954"/>
            <a:ext cx="6944843" cy="762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6286499"/>
            <a:ext cx="5532120" cy="5714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186" y="139559"/>
            <a:ext cx="11025510" cy="65063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086" y="116375"/>
            <a:ext cx="11064813" cy="47382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16" y="251446"/>
            <a:ext cx="10136891" cy="6413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466" y="310051"/>
            <a:ext cx="10738490" cy="63564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162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spc="-50" dirty="0">
                <a:latin typeface="Calibri Light"/>
                <a:cs typeface="Calibri Light"/>
              </a:rPr>
              <a:t>‘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668" y="80772"/>
            <a:ext cx="10962132" cy="66309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236" y="233757"/>
            <a:ext cx="10366366" cy="62896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08228"/>
            <a:ext cx="309245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0"/>
              </a:spcBef>
            </a:pPr>
            <a:r>
              <a:rPr sz="4400" spc="-50" dirty="0">
                <a:latin typeface="Calibri Light"/>
                <a:cs typeface="Calibri Light"/>
              </a:rPr>
              <a:t>9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ts val="5015"/>
              </a:lnSpc>
            </a:pPr>
            <a:r>
              <a:rPr sz="4400" spc="-50" dirty="0">
                <a:latin typeface="Calibri Light"/>
                <a:cs typeface="Calibri Light"/>
              </a:rPr>
              <a:t>v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81355"/>
            <a:ext cx="11032236" cy="64099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954" y="244668"/>
            <a:ext cx="10744664" cy="62520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99" y="335480"/>
            <a:ext cx="10508973" cy="6147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764" y="171738"/>
            <a:ext cx="10857543" cy="63740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900" y="365759"/>
            <a:ext cx="11506200" cy="6366510"/>
            <a:chOff x="342900" y="365759"/>
            <a:chExt cx="11506200" cy="6366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640" y="724787"/>
              <a:ext cx="10198542" cy="6007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365759"/>
              <a:ext cx="11506200" cy="6614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Q.</a:t>
            </a:r>
            <a:r>
              <a:rPr spc="-50" dirty="0"/>
              <a:t>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Bezier</a:t>
            </a:r>
            <a:r>
              <a:rPr spc="-90" dirty="0"/>
              <a:t> </a:t>
            </a:r>
            <a:r>
              <a:rPr dirty="0"/>
              <a:t>curve</a:t>
            </a:r>
            <a:r>
              <a:rPr spc="-5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points</a:t>
            </a:r>
            <a:r>
              <a:rPr spc="-45" dirty="0"/>
              <a:t> </a:t>
            </a:r>
            <a:r>
              <a:rPr dirty="0"/>
              <a:t>(4,</a:t>
            </a:r>
            <a:r>
              <a:rPr spc="-50" dirty="0"/>
              <a:t> </a:t>
            </a:r>
            <a:r>
              <a:rPr dirty="0"/>
              <a:t>2),</a:t>
            </a:r>
            <a:r>
              <a:rPr spc="-50" dirty="0"/>
              <a:t> </a:t>
            </a:r>
            <a:r>
              <a:rPr dirty="0"/>
              <a:t>(8,</a:t>
            </a:r>
            <a:r>
              <a:rPr spc="-55" dirty="0"/>
              <a:t> </a:t>
            </a:r>
            <a:r>
              <a:rPr dirty="0"/>
              <a:t>8)</a:t>
            </a:r>
            <a:r>
              <a:rPr spc="-5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(16,</a:t>
            </a:r>
            <a:r>
              <a:rPr spc="-55" dirty="0"/>
              <a:t> </a:t>
            </a:r>
            <a:r>
              <a:rPr spc="-25" dirty="0"/>
              <a:t>4).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085" y="315558"/>
            <a:ext cx="10917404" cy="61409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dirty="0"/>
              <a:t>Q.</a:t>
            </a:r>
            <a:r>
              <a:rPr spc="-50" dirty="0"/>
              <a:t> </a:t>
            </a:r>
            <a:r>
              <a:rPr dirty="0"/>
              <a:t>Construct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Bezier</a:t>
            </a:r>
            <a:r>
              <a:rPr spc="-90" dirty="0"/>
              <a:t> </a:t>
            </a:r>
            <a:r>
              <a:rPr dirty="0"/>
              <a:t>curve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order</a:t>
            </a:r>
            <a:r>
              <a:rPr spc="-85" dirty="0"/>
              <a:t> </a:t>
            </a:r>
            <a:r>
              <a:rPr dirty="0"/>
              <a:t>3</a:t>
            </a:r>
            <a:r>
              <a:rPr spc="-4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4</a:t>
            </a:r>
            <a:r>
              <a:rPr spc="-65" dirty="0"/>
              <a:t> </a:t>
            </a:r>
            <a:r>
              <a:rPr dirty="0"/>
              <a:t>vertices</a:t>
            </a:r>
            <a:r>
              <a:rPr spc="-7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control</a:t>
            </a:r>
            <a:r>
              <a:rPr spc="-45" dirty="0"/>
              <a:t> </a:t>
            </a:r>
            <a:r>
              <a:rPr dirty="0"/>
              <a:t>polygon</a:t>
            </a:r>
            <a:r>
              <a:rPr spc="210" dirty="0"/>
              <a:t> </a:t>
            </a:r>
            <a:r>
              <a:rPr b="0" spc="60" dirty="0">
                <a:latin typeface="Cambria Math"/>
                <a:cs typeface="Cambria Math"/>
              </a:rPr>
              <a:t>𝒑</a:t>
            </a:r>
            <a:r>
              <a:rPr sz="2400" b="0" spc="89" baseline="-12152" dirty="0">
                <a:latin typeface="Cambria Math"/>
                <a:cs typeface="Cambria Math"/>
              </a:rPr>
              <a:t>𝟎</a:t>
            </a:r>
            <a:r>
              <a:rPr sz="2400" b="0" spc="60" dirty="0">
                <a:latin typeface="Arial MT"/>
                <a:cs typeface="Arial MT"/>
              </a:rPr>
              <a:t>(</a:t>
            </a:r>
            <a:r>
              <a:rPr sz="2400" b="0" spc="60" dirty="0">
                <a:latin typeface="Cambria Math"/>
                <a:cs typeface="Cambria Math"/>
              </a:rPr>
              <a:t>𝟎</a:t>
            </a:r>
            <a:r>
              <a:rPr sz="2400" b="0" spc="60" dirty="0">
                <a:latin typeface="Arial MT"/>
                <a:cs typeface="Arial MT"/>
              </a:rPr>
              <a:t>,</a:t>
            </a:r>
            <a:r>
              <a:rPr sz="2400" b="0" spc="-90" dirty="0">
                <a:latin typeface="Arial MT"/>
                <a:cs typeface="Arial MT"/>
              </a:rPr>
              <a:t> </a:t>
            </a:r>
            <a:r>
              <a:rPr sz="2400" b="0" spc="-25" dirty="0">
                <a:latin typeface="Cambria Math"/>
                <a:cs typeface="Cambria Math"/>
              </a:rPr>
              <a:t>𝟎</a:t>
            </a:r>
            <a:r>
              <a:rPr sz="2400" b="0" spc="-25" dirty="0">
                <a:latin typeface="Arial MT"/>
                <a:cs typeface="Arial MT"/>
              </a:rPr>
              <a:t>)</a:t>
            </a:r>
            <a:r>
              <a:rPr sz="2400" spc="-25" dirty="0"/>
              <a:t>,</a:t>
            </a:r>
            <a:endParaRPr sz="24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</a:pPr>
            <a:r>
              <a:rPr b="0" spc="60" dirty="0">
                <a:latin typeface="Cambria Math"/>
                <a:cs typeface="Cambria Math"/>
              </a:rPr>
              <a:t>𝒑</a:t>
            </a:r>
            <a:r>
              <a:rPr sz="2400" b="0" spc="89" baseline="-12152" dirty="0">
                <a:latin typeface="Cambria Math"/>
                <a:cs typeface="Cambria Math"/>
              </a:rPr>
              <a:t>𝟏</a:t>
            </a:r>
            <a:r>
              <a:rPr sz="2400" b="0" spc="60" dirty="0">
                <a:latin typeface="Arial MT"/>
                <a:cs typeface="Arial MT"/>
              </a:rPr>
              <a:t>(</a:t>
            </a:r>
            <a:r>
              <a:rPr sz="2400" b="0" spc="60" dirty="0">
                <a:latin typeface="Cambria Math"/>
                <a:cs typeface="Cambria Math"/>
              </a:rPr>
              <a:t>𝟏</a:t>
            </a:r>
            <a:r>
              <a:rPr sz="2400" b="0" spc="60" dirty="0">
                <a:latin typeface="Arial MT"/>
                <a:cs typeface="Arial MT"/>
              </a:rPr>
              <a:t>,</a:t>
            </a:r>
            <a:r>
              <a:rPr sz="2400" b="0" spc="-30" dirty="0">
                <a:latin typeface="Arial MT"/>
                <a:cs typeface="Arial MT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𝟐</a:t>
            </a:r>
            <a:r>
              <a:rPr sz="2400" b="0" dirty="0">
                <a:latin typeface="Arial MT"/>
                <a:cs typeface="Arial MT"/>
              </a:rPr>
              <a:t>)</a:t>
            </a:r>
            <a:r>
              <a:rPr sz="2400" dirty="0"/>
              <a:t>,</a:t>
            </a:r>
            <a:r>
              <a:rPr sz="2400" spc="50" dirty="0"/>
              <a:t> </a:t>
            </a:r>
            <a:r>
              <a:rPr sz="2400" b="0" spc="60" dirty="0">
                <a:latin typeface="Cambria Math"/>
                <a:cs typeface="Cambria Math"/>
              </a:rPr>
              <a:t>𝒑</a:t>
            </a:r>
            <a:r>
              <a:rPr sz="2400" b="0" spc="89" baseline="-12152" dirty="0">
                <a:latin typeface="Cambria Math"/>
                <a:cs typeface="Cambria Math"/>
              </a:rPr>
              <a:t>𝟐</a:t>
            </a:r>
            <a:r>
              <a:rPr sz="2400" b="0" spc="60" dirty="0">
                <a:latin typeface="Arial MT"/>
                <a:cs typeface="Arial MT"/>
              </a:rPr>
              <a:t>(</a:t>
            </a:r>
            <a:r>
              <a:rPr sz="2400" b="0" spc="60" dirty="0">
                <a:latin typeface="Cambria Math"/>
                <a:cs typeface="Cambria Math"/>
              </a:rPr>
              <a:t>𝟑</a:t>
            </a:r>
            <a:r>
              <a:rPr sz="2400" b="0" spc="60" dirty="0">
                <a:latin typeface="Arial MT"/>
                <a:cs typeface="Arial MT"/>
              </a:rPr>
              <a:t>,</a:t>
            </a:r>
            <a:r>
              <a:rPr sz="2400" b="0" spc="-25" dirty="0">
                <a:latin typeface="Arial MT"/>
                <a:cs typeface="Arial MT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𝟐</a:t>
            </a:r>
            <a:r>
              <a:rPr sz="2400" b="0" dirty="0">
                <a:latin typeface="Arial MT"/>
                <a:cs typeface="Arial MT"/>
              </a:rPr>
              <a:t>)</a:t>
            </a:r>
            <a:r>
              <a:rPr sz="2400" dirty="0"/>
              <a:t>&amp;</a:t>
            </a:r>
            <a:r>
              <a:rPr sz="2400" spc="40" dirty="0"/>
              <a:t> </a:t>
            </a:r>
            <a:r>
              <a:rPr sz="2400" b="0" spc="60" dirty="0">
                <a:latin typeface="Cambria Math"/>
                <a:cs typeface="Cambria Math"/>
              </a:rPr>
              <a:t>𝒑</a:t>
            </a:r>
            <a:r>
              <a:rPr sz="2400" b="0" spc="89" baseline="-12152" dirty="0">
                <a:latin typeface="Cambria Math"/>
                <a:cs typeface="Cambria Math"/>
              </a:rPr>
              <a:t>𝟑</a:t>
            </a:r>
            <a:r>
              <a:rPr sz="2400" b="0" spc="60" dirty="0">
                <a:latin typeface="Arial MT"/>
                <a:cs typeface="Arial MT"/>
              </a:rPr>
              <a:t>(</a:t>
            </a:r>
            <a:r>
              <a:rPr sz="2400" b="0" spc="60" dirty="0">
                <a:latin typeface="Cambria Math"/>
                <a:cs typeface="Cambria Math"/>
              </a:rPr>
              <a:t>𝟐</a:t>
            </a:r>
            <a:r>
              <a:rPr sz="2400" b="0" spc="60" dirty="0">
                <a:latin typeface="Arial MT"/>
                <a:cs typeface="Arial MT"/>
              </a:rPr>
              <a:t>,</a:t>
            </a:r>
            <a:r>
              <a:rPr sz="2400" b="0" spc="-50" dirty="0">
                <a:latin typeface="Arial MT"/>
                <a:cs typeface="Arial MT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𝟎</a:t>
            </a:r>
            <a:r>
              <a:rPr sz="2400" b="0" dirty="0">
                <a:latin typeface="Arial MT"/>
                <a:cs typeface="Arial MT"/>
              </a:rPr>
              <a:t>)</a:t>
            </a:r>
            <a:r>
              <a:rPr sz="2400" dirty="0"/>
              <a:t>.</a:t>
            </a:r>
            <a:r>
              <a:rPr sz="2400" spc="95" dirty="0"/>
              <a:t> </a:t>
            </a:r>
            <a:r>
              <a:rPr sz="2400" dirty="0"/>
              <a:t>Generate</a:t>
            </a:r>
            <a:r>
              <a:rPr sz="2400" spc="-15" dirty="0"/>
              <a:t> </a:t>
            </a:r>
            <a:r>
              <a:rPr sz="2400" dirty="0"/>
              <a:t>at</a:t>
            </a:r>
            <a:r>
              <a:rPr sz="2400" spc="15" dirty="0"/>
              <a:t> </a:t>
            </a:r>
            <a:r>
              <a:rPr sz="2400" dirty="0"/>
              <a:t>least</a:t>
            </a:r>
            <a:r>
              <a:rPr sz="2400" spc="10" dirty="0"/>
              <a:t> </a:t>
            </a:r>
            <a:r>
              <a:rPr sz="2400" dirty="0"/>
              <a:t>5</a:t>
            </a:r>
            <a:r>
              <a:rPr sz="2400" spc="-15" dirty="0"/>
              <a:t> </a:t>
            </a:r>
            <a:r>
              <a:rPr sz="2400" dirty="0"/>
              <a:t>points</a:t>
            </a:r>
            <a:r>
              <a:rPr sz="2400" spc="10" dirty="0"/>
              <a:t> </a:t>
            </a:r>
            <a:r>
              <a:rPr sz="2400" dirty="0"/>
              <a:t>on</a:t>
            </a:r>
            <a:r>
              <a:rPr sz="2400" spc="10" dirty="0"/>
              <a:t> </a:t>
            </a:r>
            <a:r>
              <a:rPr sz="2400" dirty="0"/>
              <a:t>the </a:t>
            </a:r>
            <a:r>
              <a:rPr sz="2400" spc="-10" dirty="0"/>
              <a:t>curve.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2544" y="984503"/>
            <a:ext cx="11504930" cy="5466715"/>
            <a:chOff x="542544" y="984503"/>
            <a:chExt cx="11504930" cy="5466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450" y="1077986"/>
              <a:ext cx="10830739" cy="5372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4" y="984503"/>
              <a:ext cx="11504676" cy="743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97" y="301384"/>
            <a:ext cx="10727813" cy="612918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2" y="179733"/>
            <a:ext cx="11143488" cy="64496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92859"/>
            <a:ext cx="10852404" cy="65233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652" y="267322"/>
            <a:ext cx="10752598" cy="61197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098" y="266788"/>
            <a:ext cx="10702195" cy="64554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63" y="440772"/>
            <a:ext cx="11011214" cy="6341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0775" y="3800678"/>
            <a:ext cx="23577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EC7C30"/>
                </a:solidFill>
                <a:latin typeface="Calibri"/>
                <a:cs typeface="Calibri"/>
              </a:rPr>
              <a:t>Thank </a:t>
            </a:r>
            <a:r>
              <a:rPr sz="4400" b="0" spc="-95" dirty="0">
                <a:solidFill>
                  <a:srgbClr val="EC7C30"/>
                </a:solidFill>
                <a:latin typeface="Calibri"/>
                <a:cs typeface="Calibri"/>
              </a:rPr>
              <a:t>You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922" y="129150"/>
            <a:ext cx="10585591" cy="6603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8094" y="545400"/>
            <a:ext cx="10922635" cy="5625465"/>
            <a:chOff x="788094" y="545400"/>
            <a:chExt cx="10922635" cy="5625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094" y="545400"/>
              <a:ext cx="10801838" cy="56250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1047" y="790956"/>
              <a:ext cx="4849367" cy="3125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490" y="439728"/>
            <a:ext cx="6768662" cy="553505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93622"/>
            <a:ext cx="4936235" cy="45617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75" y="213129"/>
            <a:ext cx="11133115" cy="6331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523" y="376486"/>
            <a:ext cx="10590276" cy="5502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264" y="386684"/>
            <a:ext cx="10786662" cy="59291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122</Words>
  <Application>Microsoft Office PowerPoint</Application>
  <PresentationFormat>Widescreen</PresentationFormat>
  <Paragraphs>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MT</vt:lpstr>
      <vt:lpstr>Calibri</vt:lpstr>
      <vt:lpstr>Calibri Light</vt:lpstr>
      <vt:lpstr>Cambria Math</vt:lpstr>
      <vt:lpstr>Times New Roman</vt:lpstr>
      <vt:lpstr>Office Theme</vt:lpstr>
      <vt:lpstr>Unit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 Construct a natural cubic spline that passes through (1, 2), (2, 3) &amp; (3, 5) having two segments 𝒇𝟎(𝒙) &amp; 𝒇𝟏(𝒙).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 Construct Bezier curve for control points (4, 2), (8, 8) and (16, 4).</vt:lpstr>
      <vt:lpstr>PowerPoint Presentation</vt:lpstr>
      <vt:lpstr>Q. Construct the Bezier curve of order 3 with 4 vertices of the control polygon 𝒑𝟎(𝟎, 𝟎), 𝒑𝟏(𝟏, 𝟐), 𝒑𝟐(𝟑, 𝟐)&amp; 𝒑𝟑(𝟐, 𝟎). Generate at least 5 points on the curve.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acer</cp:lastModifiedBy>
  <cp:revision>1</cp:revision>
  <dcterms:created xsi:type="dcterms:W3CDTF">2024-08-01T13:45:24Z</dcterms:created>
  <dcterms:modified xsi:type="dcterms:W3CDTF">2025-03-26T14:51:56Z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2024-08-01T00:00:00Z</vt:filetime>
  </property>
  <property fmtid="{D5CDD505-2E9C-101B-9397-08002B2CF9AE}" pid="5" name="Producer">
    <vt:lpwstr>Microsoft® PowerPoint® 2013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2025-03-19T09:58:52Z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4ecc6ff1-1141-4999-95e9-322119a70546</vt:lpwstr>
  </property>
  <property fmtid="{D5CDD505-2E9C-101B-9397-08002B2CF9AE}" pid="11" name="MSIP_Label_defa4170-0d19-0005-0004-bc88714345d2_ActionId">
    <vt:lpwstr>95de0619-d473-4091-b45a-70036e97cd6e</vt:lpwstr>
  </property>
  <property fmtid="{D5CDD505-2E9C-101B-9397-08002B2CF9AE}" pid="12" name="MSIP_Label_defa4170-0d19-0005-0004-bc88714345d2_ContentBits">
    <vt:lpwstr>0</vt:lpwstr>
  </property>
  <property fmtid="{D5CDD505-2E9C-101B-9397-08002B2CF9AE}" pid="13" name="MSIP_Label_defa4170-0d19-0005-0004-bc88714345d2_Tag">
    <vt:lpwstr>10, 3, 0, 1</vt:lpwstr>
  </property>
</Properties>
</file>